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8"/>
  </p:notesMasterIdLst>
  <p:sldIdLst>
    <p:sldId id="257" r:id="rId3"/>
    <p:sldId id="258" r:id="rId4"/>
    <p:sldId id="265" r:id="rId5"/>
    <p:sldId id="264" r:id="rId6"/>
    <p:sldId id="266" r:id="rId7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die Rose" initials="JR" lastIdx="1" clrIdx="0">
    <p:extLst>
      <p:ext uri="{19B8F6BF-5375-455C-9EA6-DF929625EA0E}">
        <p15:presenceInfo xmlns:p15="http://schemas.microsoft.com/office/powerpoint/2012/main" userId="Jodie Ros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8768" autoAdjust="0"/>
  </p:normalViewPr>
  <p:slideViewPr>
    <p:cSldViewPr>
      <p:cViewPr varScale="1">
        <p:scale>
          <a:sx n="66" d="100"/>
          <a:sy n="66" d="100"/>
        </p:scale>
        <p:origin x="979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2353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8CB0EAB-151D-4E6C-A860-A2EFF5E5ECDC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Prepare C1 Activity sheet</a:t>
            </a:r>
            <a:r>
              <a:rPr lang="en-US" baseline="0" dirty="0"/>
              <a:t> 15.</a:t>
            </a:r>
            <a:endParaRPr lang="en-US" dirty="0"/>
          </a:p>
          <a:p>
            <a:r>
              <a:rPr lang="en-US" dirty="0" smtClean="0"/>
              <a:t>Students </a:t>
            </a:r>
            <a:r>
              <a:rPr lang="en-US" dirty="0"/>
              <a:t>may wish to use this for the summative assessment but the choice is open for teacher or student to</a:t>
            </a:r>
            <a:r>
              <a:rPr lang="en-US" baseline="0" dirty="0"/>
              <a:t> choose and prepare.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645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 from key learning points from the specification. Teachers will have to prepare a wide variety of suitable examples to facilitate learning and exploration.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8167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 from key learning points from the specification. Teachers will have to prepare a wide variety of suitable examples to facilitate learning and exploration.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756437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Prepare C1 Activity sheet</a:t>
            </a:r>
            <a:r>
              <a:rPr lang="en-US" baseline="0" dirty="0"/>
              <a:t> 15.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76939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Prepare C1 Activity sheet</a:t>
            </a:r>
            <a:r>
              <a:rPr lang="en-US" baseline="0" dirty="0"/>
              <a:t> 15.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4420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31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889158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	                     Learning aims B1 &amp; B2, PowerPoint 26, Lesson 33 </a:t>
            </a: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2" y="723900"/>
            <a:ext cx="88560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	                    Learning aims B1 &amp; B2, PowerPoint 26, Lesson 33 </a:t>
            </a:r>
          </a:p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ctrTitle"/>
          </p:nvPr>
        </p:nvSpPr>
        <p:spPr>
          <a:xfrm>
            <a:off x="685800" y="1268761"/>
            <a:ext cx="7772400" cy="936103"/>
          </a:xfrm>
        </p:spPr>
        <p:txBody>
          <a:bodyPr/>
          <a:lstStyle/>
          <a:p>
            <a:r>
              <a:rPr lang="en-US" dirty="0"/>
              <a:t>Acting workshop </a:t>
            </a:r>
            <a:r>
              <a:rPr lang="en-US" dirty="0" smtClean="0"/>
              <a:t>6 </a:t>
            </a:r>
            <a:endParaRPr lang="en-GB" altLang="en-US" dirty="0"/>
          </a:p>
        </p:txBody>
      </p:sp>
      <p:sp>
        <p:nvSpPr>
          <p:cNvPr id="28675" name="Subtitle 2"/>
          <p:cNvSpPr>
            <a:spLocks noGrp="1"/>
          </p:cNvSpPr>
          <p:nvPr>
            <p:ph type="subTitle" idx="1"/>
          </p:nvPr>
        </p:nvSpPr>
        <p:spPr>
          <a:xfrm>
            <a:off x="395536" y="2132856"/>
            <a:ext cx="8062664" cy="3505944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GB" dirty="0" err="1"/>
              <a:t>Shakepeare’s</a:t>
            </a:r>
            <a:r>
              <a:rPr lang="en-GB" i="1" dirty="0"/>
              <a:t> Romeo and Juliet </a:t>
            </a:r>
            <a:r>
              <a:rPr lang="en-GB" dirty="0"/>
              <a:t>Act I Scene I (‘The brawl’)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GB" dirty="0"/>
              <a:t>Characters: 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GB" dirty="0">
                <a:latin typeface="Arial" panose="020B0604020202020204" pitchFamily="34" charset="0"/>
              </a:rPr>
              <a:t>Montagues: Sampson, Gregory and Benvolio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GB" dirty="0">
                <a:latin typeface="Arial" panose="020B0604020202020204" pitchFamily="34" charset="0"/>
              </a:rPr>
              <a:t>Capulets: Abraham, Balthazar and Tybalt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endParaRPr lang="en-GB" dirty="0"/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GB" dirty="0"/>
              <a:t>Watch the scene above from </a:t>
            </a:r>
            <a:r>
              <a:rPr lang="en-GB" i="1" dirty="0"/>
              <a:t>Romeo and Juliet </a:t>
            </a:r>
            <a:r>
              <a:rPr lang="en-GB" dirty="0"/>
              <a:t>and discuss the themes presented.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GB" dirty="0"/>
              <a:t>Class discussion: identify the acting techniques and skills used in this scene.</a:t>
            </a:r>
          </a:p>
          <a:p>
            <a:pPr algn="l"/>
            <a:endParaRPr lang="en-US" altLang="en-US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468313" y="1124744"/>
            <a:ext cx="8207375" cy="4949692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b="1" i="1" dirty="0"/>
              <a:t>Romeo and Juliet </a:t>
            </a:r>
            <a:r>
              <a:rPr lang="en-US" sz="3600" b="1" dirty="0"/>
              <a:t>Act I Scene I</a:t>
            </a:r>
          </a:p>
          <a:p>
            <a:pPr marL="0" indent="0">
              <a:buNone/>
            </a:pPr>
            <a:endParaRPr lang="en-US" sz="1200" dirty="0"/>
          </a:p>
          <a:p>
            <a:pPr>
              <a:buNone/>
            </a:pPr>
            <a:r>
              <a:rPr lang="en-US" sz="1600" b="1" dirty="0"/>
              <a:t>Abraham</a:t>
            </a:r>
            <a:r>
              <a:rPr lang="en-US" sz="1600" dirty="0"/>
              <a:t>. Do you bite your thumb at us, sir?</a:t>
            </a:r>
          </a:p>
          <a:p>
            <a:pPr>
              <a:buNone/>
            </a:pPr>
            <a:r>
              <a:rPr lang="en-US" sz="1600" b="1" dirty="0"/>
              <a:t>Sampson</a:t>
            </a:r>
            <a:r>
              <a:rPr lang="en-US" sz="1600" dirty="0"/>
              <a:t>. I do bite my thumb, sir.</a:t>
            </a:r>
          </a:p>
          <a:p>
            <a:pPr>
              <a:buNone/>
            </a:pPr>
            <a:r>
              <a:rPr lang="en-US" sz="1600" b="1" dirty="0"/>
              <a:t>Abraham</a:t>
            </a:r>
            <a:r>
              <a:rPr lang="en-US" sz="1600" dirty="0"/>
              <a:t>. Do you bite your thumb at us, sir?</a:t>
            </a:r>
          </a:p>
          <a:p>
            <a:pPr>
              <a:buNone/>
            </a:pPr>
            <a:r>
              <a:rPr lang="en-US" sz="1600" b="1" dirty="0"/>
              <a:t>Sampson</a:t>
            </a:r>
            <a:r>
              <a:rPr lang="en-US" sz="1600" dirty="0"/>
              <a:t>. </a:t>
            </a:r>
            <a:r>
              <a:rPr lang="en-US" sz="1600" i="1" dirty="0"/>
              <a:t>(aside to Gregory) </a:t>
            </a:r>
            <a:r>
              <a:rPr lang="en-US" sz="1600" dirty="0"/>
              <a:t>Is the law of our side, if I say aye?</a:t>
            </a:r>
          </a:p>
          <a:p>
            <a:pPr>
              <a:buNone/>
            </a:pPr>
            <a:r>
              <a:rPr lang="en-US" sz="1600" b="1" dirty="0"/>
              <a:t>Gregory</a:t>
            </a:r>
            <a:r>
              <a:rPr lang="en-US" sz="1600" dirty="0"/>
              <a:t>. No.</a:t>
            </a:r>
          </a:p>
          <a:p>
            <a:pPr>
              <a:buNone/>
            </a:pPr>
            <a:r>
              <a:rPr lang="en-US" sz="1600" b="1" dirty="0"/>
              <a:t>Sampson</a:t>
            </a:r>
            <a:r>
              <a:rPr lang="en-US" sz="1600" dirty="0"/>
              <a:t>. No, sir, I do not bite my thumb at you, sir, but I bite my thumb, sir.</a:t>
            </a:r>
          </a:p>
          <a:p>
            <a:pPr>
              <a:buNone/>
            </a:pPr>
            <a:r>
              <a:rPr lang="en-US" sz="1600" b="1" dirty="0"/>
              <a:t>Gregory</a:t>
            </a:r>
            <a:r>
              <a:rPr lang="en-US" sz="1600" dirty="0"/>
              <a:t>. Do you quarrel, sir?</a:t>
            </a:r>
          </a:p>
          <a:p>
            <a:pPr>
              <a:buNone/>
            </a:pPr>
            <a:r>
              <a:rPr lang="en-US" sz="1600" b="1" dirty="0"/>
              <a:t>Abraham</a:t>
            </a:r>
            <a:r>
              <a:rPr lang="en-US" sz="1600" dirty="0"/>
              <a:t>. Quarrel sir! No sir.</a:t>
            </a:r>
          </a:p>
          <a:p>
            <a:pPr>
              <a:buNone/>
            </a:pPr>
            <a:r>
              <a:rPr lang="en-US" sz="1600" b="1" dirty="0"/>
              <a:t>Sampson</a:t>
            </a:r>
            <a:r>
              <a:rPr lang="en-US" sz="1600" dirty="0"/>
              <a:t>. If you do, sir, I am for you: I serve as a good man as you.</a:t>
            </a:r>
          </a:p>
          <a:p>
            <a:pPr>
              <a:buNone/>
            </a:pPr>
            <a:r>
              <a:rPr lang="en-US" sz="1600" b="1" dirty="0"/>
              <a:t>Abraham</a:t>
            </a:r>
            <a:r>
              <a:rPr lang="en-US" sz="1600" dirty="0"/>
              <a:t>. No better.</a:t>
            </a:r>
          </a:p>
          <a:p>
            <a:pPr>
              <a:buNone/>
            </a:pPr>
            <a:r>
              <a:rPr lang="en-US" sz="1600" b="1" dirty="0"/>
              <a:t>Sampson</a:t>
            </a:r>
            <a:r>
              <a:rPr lang="en-US" sz="1600" dirty="0"/>
              <a:t>. Well, sir.</a:t>
            </a:r>
          </a:p>
          <a:p>
            <a:pPr>
              <a:buNone/>
            </a:pPr>
            <a:r>
              <a:rPr lang="en-US" sz="1600" b="1" dirty="0"/>
              <a:t>Gregory</a:t>
            </a:r>
            <a:r>
              <a:rPr lang="en-US" sz="1600" dirty="0"/>
              <a:t>. Say ‘better’: here comes one of my master’s kinsmen.</a:t>
            </a:r>
          </a:p>
          <a:p>
            <a:pPr>
              <a:buNone/>
            </a:pPr>
            <a:r>
              <a:rPr lang="en-US" sz="1600" b="1" dirty="0"/>
              <a:t>Samson</a:t>
            </a:r>
            <a:r>
              <a:rPr lang="en-US" sz="1600" dirty="0"/>
              <a:t>. Yes, better, sir.</a:t>
            </a:r>
          </a:p>
          <a:p>
            <a:pPr>
              <a:buNone/>
            </a:pPr>
            <a:r>
              <a:rPr lang="en-US" sz="1600" b="1" dirty="0"/>
              <a:t>Abraham</a:t>
            </a:r>
            <a:r>
              <a:rPr lang="en-US" sz="1600" dirty="0"/>
              <a:t>. You lie.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GB" altLang="en-US" dirty="0"/>
          </a:p>
          <a:p>
            <a:endParaRPr lang="en-GB" altLang="en-US" dirty="0"/>
          </a:p>
        </p:txBody>
      </p:sp>
      <p:sp>
        <p:nvSpPr>
          <p:cNvPr id="9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468313" y="1124744"/>
            <a:ext cx="8207375" cy="4949692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b="1" i="1" dirty="0"/>
              <a:t>Romeo and Juliet </a:t>
            </a:r>
            <a:r>
              <a:rPr lang="en-US" sz="3600" b="1" dirty="0"/>
              <a:t>Act I Scene I</a:t>
            </a:r>
          </a:p>
          <a:p>
            <a:pPr marL="0" indent="0">
              <a:buNone/>
            </a:pPr>
            <a:endParaRPr lang="en-US" sz="1200" dirty="0"/>
          </a:p>
          <a:p>
            <a:pPr>
              <a:buNone/>
            </a:pPr>
            <a:r>
              <a:rPr lang="en-US" sz="1600" b="1" dirty="0"/>
              <a:t>continued …</a:t>
            </a:r>
          </a:p>
          <a:p>
            <a:pPr>
              <a:buNone/>
            </a:pPr>
            <a:endParaRPr lang="en-US" sz="200" dirty="0"/>
          </a:p>
          <a:p>
            <a:pPr>
              <a:buNone/>
            </a:pPr>
            <a:r>
              <a:rPr lang="en-US" sz="1600" b="1" dirty="0"/>
              <a:t>Sampson</a:t>
            </a:r>
            <a:r>
              <a:rPr lang="en-US" sz="1600" dirty="0"/>
              <a:t>. Draw, if you be men. Gregory, remember thy swashing blow.</a:t>
            </a:r>
          </a:p>
          <a:p>
            <a:pPr>
              <a:buNone/>
            </a:pPr>
            <a:r>
              <a:rPr lang="en-US" sz="1600" i="1" dirty="0"/>
              <a:t>(They fight)</a:t>
            </a:r>
          </a:p>
          <a:p>
            <a:pPr>
              <a:buNone/>
            </a:pPr>
            <a:r>
              <a:rPr lang="en-US" sz="1600" i="1" dirty="0"/>
              <a:t>(Enter BENVOLIO)</a:t>
            </a:r>
          </a:p>
          <a:p>
            <a:pPr>
              <a:buNone/>
            </a:pPr>
            <a:r>
              <a:rPr lang="en-US" sz="1600" b="1" dirty="0"/>
              <a:t>Benvolio</a:t>
            </a:r>
            <a:r>
              <a:rPr lang="en-US" sz="1600" dirty="0"/>
              <a:t>. Part, fools! Put up your swords; you know not what you do.</a:t>
            </a:r>
          </a:p>
          <a:p>
            <a:pPr>
              <a:buNone/>
            </a:pPr>
            <a:r>
              <a:rPr lang="en-US" sz="1600" i="1" dirty="0"/>
              <a:t>(beats down their swords)</a:t>
            </a:r>
          </a:p>
          <a:p>
            <a:pPr>
              <a:buNone/>
            </a:pPr>
            <a:r>
              <a:rPr lang="en-US" sz="1600" i="1" dirty="0"/>
              <a:t>(Enter TYBALT)</a:t>
            </a:r>
          </a:p>
          <a:p>
            <a:pPr>
              <a:buNone/>
            </a:pPr>
            <a:r>
              <a:rPr lang="en-US" sz="1600" b="1" dirty="0"/>
              <a:t>Tybalt</a:t>
            </a:r>
            <a:r>
              <a:rPr lang="en-US" sz="1600" dirty="0"/>
              <a:t>. What, art though drawn among these heartless hinds?</a:t>
            </a:r>
          </a:p>
          <a:p>
            <a:pPr>
              <a:buNone/>
            </a:pPr>
            <a:r>
              <a:rPr lang="en-US" sz="1600" dirty="0"/>
              <a:t>Turn thee, Benvolio, look upon thy death.</a:t>
            </a:r>
          </a:p>
          <a:p>
            <a:pPr>
              <a:buNone/>
            </a:pPr>
            <a:r>
              <a:rPr lang="en-US" sz="1600" b="1" dirty="0"/>
              <a:t>Benvolio</a:t>
            </a:r>
            <a:r>
              <a:rPr lang="en-US" sz="1600" dirty="0"/>
              <a:t>. I do but keep the peace: put up thy sword, </a:t>
            </a:r>
          </a:p>
          <a:p>
            <a:pPr>
              <a:buNone/>
            </a:pPr>
            <a:r>
              <a:rPr lang="en-US" sz="1600" dirty="0"/>
              <a:t>Or manage it to part these men with me</a:t>
            </a:r>
          </a:p>
          <a:p>
            <a:pPr marL="0" indent="0">
              <a:buNone/>
            </a:pPr>
            <a:r>
              <a:rPr lang="en-US" sz="1600" b="1" dirty="0"/>
              <a:t>Tybalt</a:t>
            </a:r>
            <a:r>
              <a:rPr lang="en-US" sz="1600" dirty="0"/>
              <a:t>. What, drawn, and talk of peace! I hate the word, </a:t>
            </a:r>
          </a:p>
          <a:p>
            <a:pPr marL="0" indent="0">
              <a:buNone/>
            </a:pPr>
            <a:r>
              <a:rPr lang="en-US" sz="1600" dirty="0"/>
              <a:t>As I hate hell, all Montagues, and thee:</a:t>
            </a:r>
          </a:p>
          <a:p>
            <a:pPr marL="0" indent="0">
              <a:buNone/>
            </a:pPr>
            <a:r>
              <a:rPr lang="en-US" sz="1600" dirty="0"/>
              <a:t>Have at thee, coward!</a:t>
            </a:r>
          </a:p>
          <a:p>
            <a:pPr marL="0" indent="0">
              <a:buNone/>
            </a:pPr>
            <a:r>
              <a:rPr lang="en-US" sz="1600" i="1" dirty="0"/>
              <a:t>(They fight)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GB" altLang="en-US" dirty="0"/>
          </a:p>
          <a:p>
            <a:endParaRPr lang="en-GB" alt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134306"/>
      </p:ext>
    </p:extLst>
  </p:cSld>
  <p:clrMapOvr>
    <a:masterClrMapping/>
  </p:clrMapOvr>
  <p:transition>
    <p:sndAc>
      <p:stSnd>
        <p:snd r:embed="rId3" name="click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Wingdings" charset="2"/>
              <a:buChar char="§"/>
            </a:pPr>
            <a:r>
              <a:rPr lang="en-GB" dirty="0"/>
              <a:t>Your teacher will support your script using recorded or live accompanying music and lighting if available.</a:t>
            </a:r>
          </a:p>
          <a:p>
            <a:pPr marL="0" indent="0">
              <a:buNone/>
            </a:pPr>
            <a:endParaRPr lang="en-GB" dirty="0"/>
          </a:p>
          <a:p>
            <a:pPr>
              <a:buFont typeface="Wingdings" charset="2"/>
              <a:buChar char="§"/>
            </a:pPr>
            <a:r>
              <a:rPr lang="en-US" dirty="0"/>
              <a:t>Class discussion: identify ways in which the acting scene could be performed. Think about staging, acting methods and presentation variety.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GB" altLang="en-US" dirty="0"/>
          </a:p>
          <a:p>
            <a:endParaRPr lang="en-GB" altLang="en-US" dirty="0"/>
          </a:p>
        </p:txBody>
      </p:sp>
      <p:sp>
        <p:nvSpPr>
          <p:cNvPr id="6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030004"/>
      </p:ext>
    </p:extLst>
  </p:cSld>
  <p:clrMapOvr>
    <a:masterClrMapping/>
  </p:clrMapOvr>
  <p:transition>
    <p:sndAc>
      <p:stSnd>
        <p:snd r:embed="rId3" name="click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pPr lvl="0">
              <a:buFont typeface="Wingdings" charset="2"/>
              <a:buChar char="§"/>
            </a:pPr>
            <a:r>
              <a:rPr lang="en-US" dirty="0"/>
              <a:t>Group activity: rehearse and perform ‘</a:t>
            </a:r>
            <a:r>
              <a:rPr lang="en-GB" dirty="0"/>
              <a:t>Act I Scene I, ‘The brawl’ from </a:t>
            </a:r>
            <a:r>
              <a:rPr lang="en-GB" i="1" dirty="0"/>
              <a:t>Romeo and Juliet</a:t>
            </a:r>
            <a:r>
              <a:rPr lang="en-GB" dirty="0"/>
              <a:t>. Video the performances.</a:t>
            </a:r>
          </a:p>
          <a:p>
            <a:pPr lvl="0">
              <a:buNone/>
            </a:pPr>
            <a:endParaRPr lang="en-GB" dirty="0"/>
          </a:p>
          <a:p>
            <a:pPr lvl="0">
              <a:buFont typeface="Wingdings" charset="2"/>
              <a:buChar char="§"/>
            </a:pPr>
            <a:r>
              <a:rPr lang="en-US" dirty="0"/>
              <a:t>Perform the scene and watch back the video footage for evaluative discussion: did the acting techniques communicate the ideas?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GB" altLang="en-US" dirty="0"/>
          </a:p>
          <a:p>
            <a:endParaRPr lang="en-GB" alt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624020"/>
      </p:ext>
    </p:extLst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1095</TotalTime>
  <Words>607</Words>
  <Application>Microsoft Office PowerPoint</Application>
  <PresentationFormat>On-screen Show (4:3)</PresentationFormat>
  <Paragraphs>70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Verdana</vt:lpstr>
      <vt:lpstr>Wingdings</vt:lpstr>
      <vt:lpstr>1_TitleSlide</vt:lpstr>
      <vt:lpstr>2_Default Design</vt:lpstr>
      <vt:lpstr>Acting workshop 6 </vt:lpstr>
      <vt:lpstr>PowerPoint Presentation</vt:lpstr>
      <vt:lpstr>PowerPoint Presentation</vt:lpstr>
      <vt:lpstr>PowerPoint Presentation</vt:lpstr>
      <vt:lpstr>PowerPoint Presentation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159</cp:revision>
  <dcterms:created xsi:type="dcterms:W3CDTF">2010-12-13T13:21:58Z</dcterms:created>
  <dcterms:modified xsi:type="dcterms:W3CDTF">2017-07-03T11:25:59Z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