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85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  <a:srgbClr val="CCFFFF"/>
    <a:srgbClr val="CCECFF"/>
    <a:srgbClr val="99CCFF"/>
    <a:srgbClr val="009F8F"/>
    <a:srgbClr val="007E72"/>
    <a:srgbClr val="D9111B"/>
    <a:srgbClr val="ED1B23"/>
    <a:srgbClr val="005FAF"/>
    <a:srgbClr val="487F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0564" autoAdjust="0"/>
  </p:normalViewPr>
  <p:slideViewPr>
    <p:cSldViewPr>
      <p:cViewPr varScale="1">
        <p:scale>
          <a:sx n="60" d="100"/>
          <a:sy n="60" d="100"/>
        </p:scale>
        <p:origin x="1147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0A2214-1011-4772-A026-5B809C49B2A1}" type="doc">
      <dgm:prSet loTypeId="urn:microsoft.com/office/officeart/2005/8/layout/arrow2" loCatId="process" qsTypeId="urn:microsoft.com/office/officeart/2005/8/quickstyle/simple5" qsCatId="simple" csTypeId="urn:microsoft.com/office/officeart/2005/8/colors/accent1_2" csCatId="accent1" phldr="1"/>
      <dgm:spPr/>
    </dgm:pt>
    <dgm:pt modelId="{2AA7A714-FDBE-4CE1-A9B9-889F6EC5A3D4}">
      <dgm:prSet phldrT="[Text]" custT="1"/>
      <dgm:spPr/>
      <dgm:t>
        <a:bodyPr/>
        <a:lstStyle/>
        <a:p>
          <a:r>
            <a:rPr lang="en-GB" sz="1400" dirty="0" smtClean="0"/>
            <a:t>Feedback </a:t>
          </a:r>
          <a:r>
            <a:rPr lang="en-GB" sz="1400" dirty="0" smtClean="0"/>
            <a:t>mock assessment </a:t>
          </a:r>
          <a:r>
            <a:rPr lang="en-GB" sz="1400" dirty="0" smtClean="0"/>
            <a:t>2</a:t>
          </a:r>
          <a:endParaRPr lang="en-GB" sz="1400" dirty="0"/>
        </a:p>
      </dgm:t>
    </dgm:pt>
    <dgm:pt modelId="{4450D098-96C3-4C51-817C-6C4B655D6EC8}" type="parTrans" cxnId="{01779A7B-B1FC-41A5-83EC-0049C8F58747}">
      <dgm:prSet/>
      <dgm:spPr/>
      <dgm:t>
        <a:bodyPr/>
        <a:lstStyle/>
        <a:p>
          <a:endParaRPr lang="en-GB"/>
        </a:p>
      </dgm:t>
    </dgm:pt>
    <dgm:pt modelId="{4E3F68CC-682B-4AFC-83E1-A21645A77025}" type="sibTrans" cxnId="{01779A7B-B1FC-41A5-83EC-0049C8F58747}">
      <dgm:prSet/>
      <dgm:spPr/>
      <dgm:t>
        <a:bodyPr/>
        <a:lstStyle/>
        <a:p>
          <a:endParaRPr lang="en-GB"/>
        </a:p>
      </dgm:t>
    </dgm:pt>
    <dgm:pt modelId="{73E3655A-3394-49EF-9E29-01718B3B46E9}">
      <dgm:prSet phldrT="[Text]" custT="1"/>
      <dgm:spPr/>
      <dgm:t>
        <a:bodyPr/>
        <a:lstStyle/>
        <a:p>
          <a:r>
            <a:rPr lang="en-GB" sz="1400" dirty="0" smtClean="0"/>
            <a:t>Group practical work: explore ways to develop performance material</a:t>
          </a:r>
          <a:endParaRPr lang="en-GB" sz="1400" dirty="0"/>
        </a:p>
      </dgm:t>
    </dgm:pt>
    <dgm:pt modelId="{8BAD08C6-134B-4063-8670-8DE2F6BE8DA3}" type="parTrans" cxnId="{7C09356F-C2BF-4C1E-94B5-7803A36C7BBE}">
      <dgm:prSet/>
      <dgm:spPr/>
      <dgm:t>
        <a:bodyPr/>
        <a:lstStyle/>
        <a:p>
          <a:endParaRPr lang="en-GB"/>
        </a:p>
      </dgm:t>
    </dgm:pt>
    <dgm:pt modelId="{2C110CB5-A614-4FC6-9DAE-5CEFAB97169D}" type="sibTrans" cxnId="{7C09356F-C2BF-4C1E-94B5-7803A36C7BBE}">
      <dgm:prSet/>
      <dgm:spPr/>
      <dgm:t>
        <a:bodyPr/>
        <a:lstStyle/>
        <a:p>
          <a:endParaRPr lang="en-GB"/>
        </a:p>
      </dgm:t>
    </dgm:pt>
    <dgm:pt modelId="{DFADA7A8-A6A9-481D-A5E3-FDB51BA23845}">
      <dgm:prSet phldrT="[Text]" custT="1"/>
      <dgm:spPr/>
      <dgm:t>
        <a:bodyPr/>
        <a:lstStyle/>
        <a:p>
          <a:r>
            <a:rPr lang="en-GB" sz="1400" b="0" dirty="0" smtClean="0"/>
            <a:t>Discuss learning aim </a:t>
          </a:r>
          <a:r>
            <a:rPr lang="en-GB" sz="1400" b="0" dirty="0" smtClean="0"/>
            <a:t>B, </a:t>
          </a:r>
          <a:r>
            <a:rPr lang="en-GB" sz="1400" b="0" dirty="0" smtClean="0"/>
            <a:t>identifying ways that processes can be used to improve performance work</a:t>
          </a:r>
          <a:endParaRPr lang="en-GB" sz="1400" b="0" dirty="0"/>
        </a:p>
      </dgm:t>
    </dgm:pt>
    <dgm:pt modelId="{93238D41-54C3-408C-9B09-25154D51F9A8}" type="parTrans" cxnId="{345D46B7-8267-47F7-B98D-09D1FF68EAD9}">
      <dgm:prSet/>
      <dgm:spPr/>
      <dgm:t>
        <a:bodyPr/>
        <a:lstStyle/>
        <a:p>
          <a:endParaRPr lang="en-GB"/>
        </a:p>
      </dgm:t>
    </dgm:pt>
    <dgm:pt modelId="{879872B7-4B12-4B82-9770-C5B4B4CE3772}" type="sibTrans" cxnId="{345D46B7-8267-47F7-B98D-09D1FF68EAD9}">
      <dgm:prSet/>
      <dgm:spPr/>
      <dgm:t>
        <a:bodyPr/>
        <a:lstStyle/>
        <a:p>
          <a:endParaRPr lang="en-GB"/>
        </a:p>
      </dgm:t>
    </dgm:pt>
    <dgm:pt modelId="{D307B53C-9D26-476A-97D7-5DD508E1EF00}" type="pres">
      <dgm:prSet presAssocID="{A70A2214-1011-4772-A026-5B809C49B2A1}" presName="arrowDiagram" presStyleCnt="0">
        <dgm:presLayoutVars>
          <dgm:chMax val="5"/>
          <dgm:dir/>
          <dgm:resizeHandles val="exact"/>
        </dgm:presLayoutVars>
      </dgm:prSet>
      <dgm:spPr/>
    </dgm:pt>
    <dgm:pt modelId="{76AA3096-E8A0-4815-B289-E426D8ECC5E7}" type="pres">
      <dgm:prSet presAssocID="{A70A2214-1011-4772-A026-5B809C49B2A1}" presName="arrow" presStyleLbl="bgShp" presStyleIdx="0" presStyleCn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gradFill flip="none" rotWithShape="1">
          <a:gsLst>
            <a:gs pos="25000">
              <a:schemeClr val="accent1">
                <a:lumMod val="40000"/>
                <a:lumOff val="60000"/>
              </a:schemeClr>
            </a:gs>
            <a:gs pos="100000">
              <a:srgbClr val="99CCFF"/>
            </a:gs>
          </a:gsLst>
          <a:path path="circle">
            <a:fillToRect r="100000" b="100000"/>
          </a:path>
          <a:tileRect l="-100000" t="-100000"/>
        </a:gradFill>
        <a:effectLst>
          <a:outerShdw blurRad="50800" dist="38100" dir="2700000" sx="101000" sy="101000" algn="tl" rotWithShape="0">
            <a:prstClr val="black">
              <a:alpha val="15000"/>
            </a:prstClr>
          </a:outerShdw>
        </a:effectLst>
      </dgm:spPr>
    </dgm:pt>
    <dgm:pt modelId="{BFF19F5B-23B8-4590-9BDE-8C173BBBC338}" type="pres">
      <dgm:prSet presAssocID="{A70A2214-1011-4772-A026-5B809C49B2A1}" presName="arrowDiagram3" presStyleCnt="0"/>
      <dgm:spPr/>
    </dgm:pt>
    <dgm:pt modelId="{B2E13B91-C521-4D78-B497-99F05263CF62}" type="pres">
      <dgm:prSet presAssocID="{2AA7A714-FDBE-4CE1-A9B9-889F6EC5A3D4}" presName="bullet3a" presStyleLbl="node1" presStyleIdx="0" presStyleCnt="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rgbClr val="0099FF"/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</a:gradFill>
        <a:ln w="12700">
          <a:solidFill>
            <a:schemeClr val="tx1"/>
          </a:solidFill>
        </a:ln>
      </dgm:spPr>
    </dgm:pt>
    <dgm:pt modelId="{133BA9B8-A4D4-4BD1-882E-2096C3632759}" type="pres">
      <dgm:prSet presAssocID="{2AA7A714-FDBE-4CE1-A9B9-889F6EC5A3D4}" presName="textBox3a" presStyleLbl="revTx" presStyleIdx="0" presStyleCnt="3" custLinFactNeighborX="5093" custLinFactNeighborY="-747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E038291-EC1B-477C-8737-998568DA9A23}" type="pres">
      <dgm:prSet presAssocID="{73E3655A-3394-49EF-9E29-01718B3B46E9}" presName="bullet3b" presStyleLbl="node1" presStyleIdx="1" presStyleCnt="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rgbClr val="0099FF"/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</a:gradFill>
        <a:ln w="12700">
          <a:solidFill>
            <a:schemeClr val="tx1"/>
          </a:solidFill>
        </a:ln>
      </dgm:spPr>
    </dgm:pt>
    <dgm:pt modelId="{E17741D9-5F47-4267-8B4D-E706795EE59E}" type="pres">
      <dgm:prSet presAssocID="{73E3655A-3394-49EF-9E29-01718B3B46E9}" presName="textBox3b" presStyleLbl="revTx" presStyleIdx="1" presStyleCnt="3" custLinFactNeighborX="6483" custLinFactNeighborY="-146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B0E1517-0206-430E-B190-484DFABBC216}" type="pres">
      <dgm:prSet presAssocID="{DFADA7A8-A6A9-481D-A5E3-FDB51BA23845}" presName="bullet3c" presStyleLbl="node1" presStyleIdx="2" presStyleCnt="3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rgbClr val="0099FF"/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</a:gradFill>
        <a:ln w="12700">
          <a:solidFill>
            <a:schemeClr val="tx1"/>
          </a:solidFill>
        </a:ln>
      </dgm:spPr>
    </dgm:pt>
    <dgm:pt modelId="{9391DA87-D896-4584-93A4-EB76A0182DD2}" type="pres">
      <dgm:prSet presAssocID="{DFADA7A8-A6A9-481D-A5E3-FDB51BA23845}" presName="textBox3c" presStyleLbl="revTx" presStyleIdx="2" presStyleCnt="3" custScaleX="109671" custLinFactNeighborX="13448" custLinFactNeighborY="-194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BF9F0E49-CC1B-429D-B07B-746E26012A1D}" type="presOf" srcId="{2AA7A714-FDBE-4CE1-A9B9-889F6EC5A3D4}" destId="{133BA9B8-A4D4-4BD1-882E-2096C3632759}" srcOrd="0" destOrd="0" presId="urn:microsoft.com/office/officeart/2005/8/layout/arrow2"/>
    <dgm:cxn modelId="{4CC3BC63-7DB2-4648-9944-7E761A43CEA8}" type="presOf" srcId="{A70A2214-1011-4772-A026-5B809C49B2A1}" destId="{D307B53C-9D26-476A-97D7-5DD508E1EF00}" srcOrd="0" destOrd="0" presId="urn:microsoft.com/office/officeart/2005/8/layout/arrow2"/>
    <dgm:cxn modelId="{661FE48C-B536-42FB-8A08-A88D781A7B24}" type="presOf" srcId="{DFADA7A8-A6A9-481D-A5E3-FDB51BA23845}" destId="{9391DA87-D896-4584-93A4-EB76A0182DD2}" srcOrd="0" destOrd="0" presId="urn:microsoft.com/office/officeart/2005/8/layout/arrow2"/>
    <dgm:cxn modelId="{01779A7B-B1FC-41A5-83EC-0049C8F58747}" srcId="{A70A2214-1011-4772-A026-5B809C49B2A1}" destId="{2AA7A714-FDBE-4CE1-A9B9-889F6EC5A3D4}" srcOrd="0" destOrd="0" parTransId="{4450D098-96C3-4C51-817C-6C4B655D6EC8}" sibTransId="{4E3F68CC-682B-4AFC-83E1-A21645A77025}"/>
    <dgm:cxn modelId="{F0D772F9-5995-48EA-BBDE-EF0D0B35D2C6}" type="presOf" srcId="{73E3655A-3394-49EF-9E29-01718B3B46E9}" destId="{E17741D9-5F47-4267-8B4D-E706795EE59E}" srcOrd="0" destOrd="0" presId="urn:microsoft.com/office/officeart/2005/8/layout/arrow2"/>
    <dgm:cxn modelId="{7C09356F-C2BF-4C1E-94B5-7803A36C7BBE}" srcId="{A70A2214-1011-4772-A026-5B809C49B2A1}" destId="{73E3655A-3394-49EF-9E29-01718B3B46E9}" srcOrd="1" destOrd="0" parTransId="{8BAD08C6-134B-4063-8670-8DE2F6BE8DA3}" sibTransId="{2C110CB5-A614-4FC6-9DAE-5CEFAB97169D}"/>
    <dgm:cxn modelId="{345D46B7-8267-47F7-B98D-09D1FF68EAD9}" srcId="{A70A2214-1011-4772-A026-5B809C49B2A1}" destId="{DFADA7A8-A6A9-481D-A5E3-FDB51BA23845}" srcOrd="2" destOrd="0" parTransId="{93238D41-54C3-408C-9B09-25154D51F9A8}" sibTransId="{879872B7-4B12-4B82-9770-C5B4B4CE3772}"/>
    <dgm:cxn modelId="{33245603-693C-44EC-9456-FB6D56742055}" type="presParOf" srcId="{D307B53C-9D26-476A-97D7-5DD508E1EF00}" destId="{76AA3096-E8A0-4815-B289-E426D8ECC5E7}" srcOrd="0" destOrd="0" presId="urn:microsoft.com/office/officeart/2005/8/layout/arrow2"/>
    <dgm:cxn modelId="{55ADEE5D-78DD-46E5-87A8-1753B6CA3B8B}" type="presParOf" srcId="{D307B53C-9D26-476A-97D7-5DD508E1EF00}" destId="{BFF19F5B-23B8-4590-9BDE-8C173BBBC338}" srcOrd="1" destOrd="0" presId="urn:microsoft.com/office/officeart/2005/8/layout/arrow2"/>
    <dgm:cxn modelId="{0048D0CD-F455-49AE-8D3B-0C8C1D079B4B}" type="presParOf" srcId="{BFF19F5B-23B8-4590-9BDE-8C173BBBC338}" destId="{B2E13B91-C521-4D78-B497-99F05263CF62}" srcOrd="0" destOrd="0" presId="urn:microsoft.com/office/officeart/2005/8/layout/arrow2"/>
    <dgm:cxn modelId="{63AEE2B0-241F-40A3-B98F-9E2A2E6A0847}" type="presParOf" srcId="{BFF19F5B-23B8-4590-9BDE-8C173BBBC338}" destId="{133BA9B8-A4D4-4BD1-882E-2096C3632759}" srcOrd="1" destOrd="0" presId="urn:microsoft.com/office/officeart/2005/8/layout/arrow2"/>
    <dgm:cxn modelId="{A87C3B19-6070-41B2-A59D-0DDBEE6E9E08}" type="presParOf" srcId="{BFF19F5B-23B8-4590-9BDE-8C173BBBC338}" destId="{FE038291-EC1B-477C-8737-998568DA9A23}" srcOrd="2" destOrd="0" presId="urn:microsoft.com/office/officeart/2005/8/layout/arrow2"/>
    <dgm:cxn modelId="{19C37310-7CCF-4FFB-ACC3-E5D3E065BA5B}" type="presParOf" srcId="{BFF19F5B-23B8-4590-9BDE-8C173BBBC338}" destId="{E17741D9-5F47-4267-8B4D-E706795EE59E}" srcOrd="3" destOrd="0" presId="urn:microsoft.com/office/officeart/2005/8/layout/arrow2"/>
    <dgm:cxn modelId="{43DBB87D-3915-47EF-91D9-2B380ADF2D49}" type="presParOf" srcId="{BFF19F5B-23B8-4590-9BDE-8C173BBBC338}" destId="{6B0E1517-0206-430E-B190-484DFABBC216}" srcOrd="4" destOrd="0" presId="urn:microsoft.com/office/officeart/2005/8/layout/arrow2"/>
    <dgm:cxn modelId="{270EA8AB-E3AB-49E7-8EEA-BFEE96211F0E}" type="presParOf" srcId="{BFF19F5B-23B8-4590-9BDE-8C173BBBC338}" destId="{9391DA87-D896-4584-93A4-EB76A0182DD2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AA3096-E8A0-4815-B289-E426D8ECC5E7}">
      <dsp:nvSpPr>
        <dsp:cNvPr id="0" name=""/>
        <dsp:cNvSpPr/>
      </dsp:nvSpPr>
      <dsp:spPr>
        <a:xfrm>
          <a:off x="1001077" y="0"/>
          <a:ext cx="6205219" cy="3878262"/>
        </a:xfrm>
        <a:prstGeom prst="swooshArrow">
          <a:avLst>
            <a:gd name="adj1" fmla="val 25000"/>
            <a:gd name="adj2" fmla="val 25000"/>
          </a:avLst>
        </a:prstGeom>
        <a:gradFill flip="none" rotWithShape="1">
          <a:gsLst>
            <a:gs pos="25000">
              <a:schemeClr val="accent1">
                <a:lumMod val="40000"/>
                <a:lumOff val="60000"/>
              </a:schemeClr>
            </a:gs>
            <a:gs pos="100000">
              <a:srgbClr val="99CCFF"/>
            </a:gs>
          </a:gsLst>
          <a:path path="circle">
            <a:fillToRect r="100000" b="100000"/>
          </a:path>
          <a:tileRect l="-100000" t="-10000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50800" dist="38100" dir="2700000" sx="101000" sy="101000" algn="tl" rotWithShape="0">
            <a:prstClr val="black">
              <a:alpha val="15000"/>
            </a:prst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B2E13B91-C521-4D78-B497-99F05263CF62}">
      <dsp:nvSpPr>
        <dsp:cNvPr id="0" name=""/>
        <dsp:cNvSpPr/>
      </dsp:nvSpPr>
      <dsp:spPr>
        <a:xfrm>
          <a:off x="1789140" y="2676776"/>
          <a:ext cx="161335" cy="161335"/>
        </a:xfrm>
        <a:prstGeom prst="ellipse">
          <a:avLst/>
        </a:prstGeom>
        <a:gradFill rotWithShape="0">
          <a:gsLst>
            <a:gs pos="0">
              <a:srgbClr val="0099FF"/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12700"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133BA9B8-A4D4-4BD1-882E-2096C3632759}">
      <dsp:nvSpPr>
        <dsp:cNvPr id="0" name=""/>
        <dsp:cNvSpPr/>
      </dsp:nvSpPr>
      <dsp:spPr>
        <a:xfrm>
          <a:off x="1943444" y="2673651"/>
          <a:ext cx="1445816" cy="11208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488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Feedback </a:t>
          </a:r>
          <a:r>
            <a:rPr lang="en-GB" sz="1400" kern="1200" dirty="0" smtClean="0"/>
            <a:t>mock assessment </a:t>
          </a:r>
          <a:r>
            <a:rPr lang="en-GB" sz="1400" kern="1200" dirty="0" smtClean="0"/>
            <a:t>2</a:t>
          </a:r>
          <a:endParaRPr lang="en-GB" sz="1400" kern="1200" dirty="0"/>
        </a:p>
      </dsp:txBody>
      <dsp:txXfrm>
        <a:off x="1943444" y="2673651"/>
        <a:ext cx="1445816" cy="1120817"/>
      </dsp:txXfrm>
    </dsp:sp>
    <dsp:sp modelId="{FE038291-EC1B-477C-8737-998568DA9A23}">
      <dsp:nvSpPr>
        <dsp:cNvPr id="0" name=""/>
        <dsp:cNvSpPr/>
      </dsp:nvSpPr>
      <dsp:spPr>
        <a:xfrm>
          <a:off x="3213238" y="1622664"/>
          <a:ext cx="291645" cy="291645"/>
        </a:xfrm>
        <a:prstGeom prst="ellipse">
          <a:avLst/>
        </a:prstGeom>
        <a:gradFill rotWithShape="0">
          <a:gsLst>
            <a:gs pos="0">
              <a:srgbClr val="0099FF"/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12700"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E17741D9-5F47-4267-8B4D-E706795EE59E}">
      <dsp:nvSpPr>
        <dsp:cNvPr id="0" name=""/>
        <dsp:cNvSpPr/>
      </dsp:nvSpPr>
      <dsp:spPr>
        <a:xfrm>
          <a:off x="3455609" y="1737537"/>
          <a:ext cx="1489252" cy="21097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4537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Group practical work: explore ways to develop performance material</a:t>
          </a:r>
          <a:endParaRPr lang="en-GB" sz="1400" kern="1200" dirty="0"/>
        </a:p>
      </dsp:txBody>
      <dsp:txXfrm>
        <a:off x="3455609" y="1737537"/>
        <a:ext cx="1489252" cy="2109774"/>
      </dsp:txXfrm>
    </dsp:sp>
    <dsp:sp modelId="{6B0E1517-0206-430E-B190-484DFABBC216}">
      <dsp:nvSpPr>
        <dsp:cNvPr id="0" name=""/>
        <dsp:cNvSpPr/>
      </dsp:nvSpPr>
      <dsp:spPr>
        <a:xfrm>
          <a:off x="4925879" y="981200"/>
          <a:ext cx="403339" cy="403339"/>
        </a:xfrm>
        <a:prstGeom prst="ellipse">
          <a:avLst/>
        </a:prstGeom>
        <a:gradFill rotWithShape="0">
          <a:gsLst>
            <a:gs pos="0">
              <a:srgbClr val="0099FF"/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12700"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9391DA87-D896-4584-93A4-EB76A0182DD2}">
      <dsp:nvSpPr>
        <dsp:cNvPr id="0" name=""/>
        <dsp:cNvSpPr/>
      </dsp:nvSpPr>
      <dsp:spPr>
        <a:xfrm>
          <a:off x="5255810" y="1130390"/>
          <a:ext cx="1633278" cy="26953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721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Discuss learning aim </a:t>
          </a:r>
          <a:r>
            <a:rPr lang="en-GB" sz="1400" b="0" kern="1200" dirty="0" smtClean="0"/>
            <a:t>B, </a:t>
          </a:r>
          <a:r>
            <a:rPr lang="en-GB" sz="1400" b="0" kern="1200" dirty="0" smtClean="0"/>
            <a:t>identifying ways that processes can be used to improve performance work</a:t>
          </a:r>
          <a:endParaRPr lang="en-GB" sz="1400" b="0" kern="1200" dirty="0"/>
        </a:p>
      </dsp:txBody>
      <dsp:txXfrm>
        <a:off x="5255810" y="1130390"/>
        <a:ext cx="1633278" cy="26953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</a:t>
            </a:r>
            <a:r>
              <a:rPr lang="en-US" dirty="0"/>
              <a:t>this lesson to give</a:t>
            </a:r>
            <a:r>
              <a:rPr lang="en-US" baseline="0" dirty="0"/>
              <a:t> feedback </a:t>
            </a:r>
            <a:r>
              <a:rPr lang="en-US" baseline="0"/>
              <a:t>for </a:t>
            </a:r>
            <a:r>
              <a:rPr lang="en-US" baseline="0" smtClean="0"/>
              <a:t>mock assessment </a:t>
            </a:r>
            <a:r>
              <a:rPr lang="en-US" baseline="0" dirty="0" smtClean="0"/>
              <a:t>2, </a:t>
            </a:r>
            <a:r>
              <a:rPr lang="en-US" baseline="0" dirty="0"/>
              <a:t>encouraging students to explore ways in which they can improve their performances.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83099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238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B1,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16,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19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sp>
        <p:nvSpPr>
          <p:cNvPr id="13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Reflect, refine and improve  </a:t>
            </a:r>
          </a:p>
        </p:txBody>
      </p:sp>
      <p:sp>
        <p:nvSpPr>
          <p:cNvPr id="6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  <p:graphicFrame>
        <p:nvGraphicFramePr>
          <p:cNvPr id="10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5341777"/>
              </p:ext>
            </p:extLst>
          </p:nvPr>
        </p:nvGraphicFramePr>
        <p:xfrm>
          <a:off x="-252536" y="2132856"/>
          <a:ext cx="8207375" cy="3878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2875769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</TotalTime>
  <Words>73</Words>
  <Application>Microsoft Office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Reflect, refine and improve  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209</cp:revision>
  <dcterms:created xsi:type="dcterms:W3CDTF">2010-12-13T13:21:58Z</dcterms:created>
  <dcterms:modified xsi:type="dcterms:W3CDTF">2017-07-03T11:19:58Z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